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333" r:id="rId3"/>
    <p:sldId id="335" r:id="rId4"/>
    <p:sldId id="279" r:id="rId5"/>
    <p:sldId id="332" r:id="rId6"/>
    <p:sldId id="314" r:id="rId7"/>
    <p:sldId id="317" r:id="rId8"/>
    <p:sldId id="324" r:id="rId9"/>
    <p:sldId id="307" r:id="rId10"/>
    <p:sldId id="331" r:id="rId11"/>
    <p:sldId id="320"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5D4702-5753-4D79-B400-28CED2A10BA8}" v="2" dt="2019-07-18T13:51:08.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90366" autoAdjust="0"/>
  </p:normalViewPr>
  <p:slideViewPr>
    <p:cSldViewPr snapToGrid="0">
      <p:cViewPr varScale="1">
        <p:scale>
          <a:sx n="78" d="100"/>
          <a:sy n="78" d="100"/>
        </p:scale>
        <p:origin x="922"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stair Pollock" userId="fdd7918d-9c46-41f0-8d12-3146354eb563" providerId="ADAL" clId="{745D4702-5753-4D79-B400-28CED2A10BA8}"/>
    <pc:docChg chg="addSld delSld modSld">
      <pc:chgData name="Alastair Pollock" userId="fdd7918d-9c46-41f0-8d12-3146354eb563" providerId="ADAL" clId="{745D4702-5753-4D79-B400-28CED2A10BA8}" dt="2019-07-18T13:51:08.052" v="1"/>
      <pc:docMkLst>
        <pc:docMk/>
      </pc:docMkLst>
      <pc:sldChg chg="add del">
        <pc:chgData name="Alastair Pollock" userId="fdd7918d-9c46-41f0-8d12-3146354eb563" providerId="ADAL" clId="{745D4702-5753-4D79-B400-28CED2A10BA8}" dt="2019-07-18T13:51:08.052" v="1"/>
        <pc:sldMkLst>
          <pc:docMk/>
          <pc:sldMk cId="574465002" sldId="33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5AA7183-A0F8-442D-BBB6-FF91664A07AD}" type="datetimeFigureOut">
              <a:rPr lang="en-GB" smtClean="0"/>
              <a:t>18/07/2019</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2A8AF84-17CE-4CFD-BFDD-9CB5B7CD78A1}" type="slidenum">
              <a:rPr lang="en-GB" smtClean="0"/>
              <a:t>‹#›</a:t>
            </a:fld>
            <a:endParaRPr lang="en-GB" dirty="0"/>
          </a:p>
        </p:txBody>
      </p:sp>
    </p:spTree>
    <p:extLst>
      <p:ext uri="{BB962C8B-B14F-4D97-AF65-F5344CB8AC3E}">
        <p14:creationId xmlns:p14="http://schemas.microsoft.com/office/powerpoint/2010/main" val="2200027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A8AF84-17CE-4CFD-BFDD-9CB5B7CD78A1}" type="slidenum">
              <a:rPr lang="en-GB" smtClean="0"/>
              <a:t>1</a:t>
            </a:fld>
            <a:endParaRPr lang="en-GB" dirty="0"/>
          </a:p>
        </p:txBody>
      </p:sp>
    </p:spTree>
    <p:extLst>
      <p:ext uri="{BB962C8B-B14F-4D97-AF65-F5344CB8AC3E}">
        <p14:creationId xmlns:p14="http://schemas.microsoft.com/office/powerpoint/2010/main" val="156401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Referral Partners working to refer clients</a:t>
            </a:r>
          </a:p>
          <a:p>
            <a:r>
              <a:rPr lang="en-GB" sz="1200" dirty="0"/>
              <a:t>Social media effective at spreading the word and recruiting clients</a:t>
            </a:r>
          </a:p>
          <a:p>
            <a:r>
              <a:rPr lang="en-GB" sz="1200" dirty="0"/>
              <a:t>Motivated learners who want to get into construction</a:t>
            </a:r>
          </a:p>
          <a:p>
            <a:r>
              <a:rPr lang="en-GB" sz="1200" dirty="0"/>
              <a:t>High pass rates for CSCS course</a:t>
            </a:r>
          </a:p>
          <a:p>
            <a:r>
              <a:rPr lang="en-GB" sz="1200" dirty="0"/>
              <a:t>Link to agencies to get jobs: Hays &amp; Jark</a:t>
            </a:r>
          </a:p>
          <a:p>
            <a:r>
              <a:rPr lang="en-GB" sz="1200" dirty="0"/>
              <a:t>Link to refunds on transport when they get into work</a:t>
            </a:r>
          </a:p>
          <a:p>
            <a:r>
              <a:rPr lang="en-GB" sz="1200" dirty="0"/>
              <a:t>Self employed info sessions</a:t>
            </a:r>
          </a:p>
          <a:p>
            <a:r>
              <a:rPr lang="en-GB" sz="1200" dirty="0"/>
              <a:t>Holding the CSCS cards until they have employment</a:t>
            </a:r>
          </a:p>
          <a:p>
            <a:endParaRPr lang="en-GB" dirty="0"/>
          </a:p>
        </p:txBody>
      </p:sp>
      <p:sp>
        <p:nvSpPr>
          <p:cNvPr id="4" name="Slide Number Placeholder 3"/>
          <p:cNvSpPr>
            <a:spLocks noGrp="1"/>
          </p:cNvSpPr>
          <p:nvPr>
            <p:ph type="sldNum" sz="quarter" idx="10"/>
          </p:nvPr>
        </p:nvSpPr>
        <p:spPr/>
        <p:txBody>
          <a:bodyPr/>
          <a:lstStyle/>
          <a:p>
            <a:fld id="{D2A8AF84-17CE-4CFD-BFDD-9CB5B7CD78A1}" type="slidenum">
              <a:rPr lang="en-GB" smtClean="0"/>
              <a:t>6</a:t>
            </a:fld>
            <a:endParaRPr lang="en-GB" dirty="0"/>
          </a:p>
        </p:txBody>
      </p:sp>
    </p:spTree>
    <p:extLst>
      <p:ext uri="{BB962C8B-B14F-4D97-AF65-F5344CB8AC3E}">
        <p14:creationId xmlns:p14="http://schemas.microsoft.com/office/powerpoint/2010/main" val="99826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A8AF84-17CE-4CFD-BFDD-9CB5B7CD78A1}" type="slidenum">
              <a:rPr lang="en-GB" smtClean="0"/>
              <a:t>8</a:t>
            </a:fld>
            <a:endParaRPr lang="en-GB" dirty="0"/>
          </a:p>
        </p:txBody>
      </p:sp>
    </p:spTree>
    <p:extLst>
      <p:ext uri="{BB962C8B-B14F-4D97-AF65-F5344CB8AC3E}">
        <p14:creationId xmlns:p14="http://schemas.microsoft.com/office/powerpoint/2010/main" val="2432019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Assists with local employment targets – link with</a:t>
            </a:r>
            <a:r>
              <a:rPr lang="en-GB" sz="1200" baseline="0" dirty="0"/>
              <a:t> SV commitments and targets on inclusion</a:t>
            </a:r>
            <a:endParaRPr lang="en-GB" sz="1200" dirty="0"/>
          </a:p>
          <a:p>
            <a:endParaRPr lang="en-GB" dirty="0"/>
          </a:p>
        </p:txBody>
      </p:sp>
      <p:sp>
        <p:nvSpPr>
          <p:cNvPr id="4" name="Slide Number Placeholder 3"/>
          <p:cNvSpPr>
            <a:spLocks noGrp="1"/>
          </p:cNvSpPr>
          <p:nvPr>
            <p:ph type="sldNum" sz="quarter" idx="10"/>
          </p:nvPr>
        </p:nvSpPr>
        <p:spPr/>
        <p:txBody>
          <a:bodyPr/>
          <a:lstStyle/>
          <a:p>
            <a:fld id="{D2A8AF84-17CE-4CFD-BFDD-9CB5B7CD78A1}" type="slidenum">
              <a:rPr lang="en-GB" smtClean="0"/>
              <a:t>9</a:t>
            </a:fld>
            <a:endParaRPr lang="en-GB" dirty="0"/>
          </a:p>
        </p:txBody>
      </p:sp>
    </p:spTree>
    <p:extLst>
      <p:ext uri="{BB962C8B-B14F-4D97-AF65-F5344CB8AC3E}">
        <p14:creationId xmlns:p14="http://schemas.microsoft.com/office/powerpoint/2010/main" val="4019813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A8AF84-17CE-4CFD-BFDD-9CB5B7CD78A1}" type="slidenum">
              <a:rPr lang="en-GB" smtClean="0"/>
              <a:t>11</a:t>
            </a:fld>
            <a:endParaRPr lang="en-GB" dirty="0"/>
          </a:p>
        </p:txBody>
      </p:sp>
    </p:spTree>
    <p:extLst>
      <p:ext uri="{BB962C8B-B14F-4D97-AF65-F5344CB8AC3E}">
        <p14:creationId xmlns:p14="http://schemas.microsoft.com/office/powerpoint/2010/main" val="82006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50866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104341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11206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14211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136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3212507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98008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217640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417173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115941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136177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425480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69148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229421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784AC3-8A5A-4567-AE54-1CE408564724}" type="datetimeFigureOut">
              <a:rPr lang="en-GB" smtClean="0"/>
              <a:t>18/07/2019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48ED8B-7C40-4870-B0A1-52E623A6295D}" type="slidenum">
              <a:rPr lang="en-GB" smtClean="0"/>
              <a:t>‹#›</a:t>
            </a:fld>
            <a:endParaRPr lang="en-GB" dirty="0"/>
          </a:p>
        </p:txBody>
      </p:sp>
    </p:spTree>
    <p:extLst>
      <p:ext uri="{BB962C8B-B14F-4D97-AF65-F5344CB8AC3E}">
        <p14:creationId xmlns:p14="http://schemas.microsoft.com/office/powerpoint/2010/main" val="166520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48ED8B-7C40-4870-B0A1-52E623A6295D}" type="slidenum">
              <a:rPr lang="en-GB" smtClean="0"/>
              <a:t>‹#›</a:t>
            </a:fld>
            <a:endParaRPr lang="en-GB" dirty="0"/>
          </a:p>
        </p:txBody>
      </p:sp>
      <p:sp>
        <p:nvSpPr>
          <p:cNvPr id="5" name="Date Placeholder 4"/>
          <p:cNvSpPr>
            <a:spLocks noGrp="1"/>
          </p:cNvSpPr>
          <p:nvPr>
            <p:ph type="dt" sz="half" idx="10"/>
          </p:nvPr>
        </p:nvSpPr>
        <p:spPr/>
        <p:txBody>
          <a:bodyPr/>
          <a:lstStyle/>
          <a:p>
            <a:fld id="{0A784AC3-8A5A-4567-AE54-1CE408564724}" type="datetimeFigureOut">
              <a:rPr lang="en-GB" smtClean="0"/>
              <a:t>18/07/2019</a:t>
            </a:fld>
            <a:endParaRPr lang="en-GB" dirty="0"/>
          </a:p>
        </p:txBody>
      </p:sp>
    </p:spTree>
    <p:extLst>
      <p:ext uri="{BB962C8B-B14F-4D97-AF65-F5344CB8AC3E}">
        <p14:creationId xmlns:p14="http://schemas.microsoft.com/office/powerpoint/2010/main" val="377418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784AC3-8A5A-4567-AE54-1CE408564724}" type="datetimeFigureOut">
              <a:rPr lang="en-GB" smtClean="0"/>
              <a:t>18/07/2019</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D48ED8B-7C40-4870-B0A1-52E623A6295D}" type="slidenum">
              <a:rPr lang="en-GB" smtClean="0"/>
              <a:t>‹#›</a:t>
            </a:fld>
            <a:endParaRPr lang="en-GB" dirty="0"/>
          </a:p>
        </p:txBody>
      </p:sp>
    </p:spTree>
    <p:extLst>
      <p:ext uri="{BB962C8B-B14F-4D97-AF65-F5344CB8AC3E}">
        <p14:creationId xmlns:p14="http://schemas.microsoft.com/office/powerpoint/2010/main" val="13184071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sectatraining.co.uk/"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E6146-5988-4914-A21F-DA8866EE18B6}"/>
              </a:ext>
            </a:extLst>
          </p:cNvPr>
          <p:cNvSpPr>
            <a:spLocks noGrp="1"/>
          </p:cNvSpPr>
          <p:nvPr>
            <p:ph type="ctrTitle"/>
          </p:nvPr>
        </p:nvSpPr>
        <p:spPr>
          <a:xfrm>
            <a:off x="766931" y="1335151"/>
            <a:ext cx="8553567" cy="1646302"/>
          </a:xfrm>
        </p:spPr>
        <p:txBody>
          <a:bodyPr/>
          <a:lstStyle/>
          <a:p>
            <a:r>
              <a:rPr lang="en-GB" sz="4400" dirty="0">
                <a:solidFill>
                  <a:schemeClr val="tx1"/>
                </a:solidFill>
              </a:rPr>
              <a:t>SECTA - South Essex Construction Training Academy</a:t>
            </a:r>
          </a:p>
        </p:txBody>
      </p:sp>
      <p:sp>
        <p:nvSpPr>
          <p:cNvPr id="3" name="Subtitle 2">
            <a:extLst>
              <a:ext uri="{FF2B5EF4-FFF2-40B4-BE49-F238E27FC236}">
                <a16:creationId xmlns:a16="http://schemas.microsoft.com/office/drawing/2014/main" id="{7E11891B-6F29-4507-BE82-744CBFE95223}"/>
              </a:ext>
            </a:extLst>
          </p:cNvPr>
          <p:cNvSpPr>
            <a:spLocks noGrp="1"/>
          </p:cNvSpPr>
          <p:nvPr>
            <p:ph type="subTitle" idx="1"/>
          </p:nvPr>
        </p:nvSpPr>
        <p:spPr>
          <a:xfrm>
            <a:off x="1631053" y="2841966"/>
            <a:ext cx="7766936" cy="1096899"/>
          </a:xfrm>
        </p:spPr>
        <p:txBody>
          <a:bodyPr/>
          <a:lstStyle/>
          <a:p>
            <a:endParaRPr lang="en-GB"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28" y="5129565"/>
            <a:ext cx="4346089" cy="1420251"/>
          </a:xfrm>
          <a:prstGeom prst="rect">
            <a:avLst/>
          </a:prstGeom>
        </p:spPr>
      </p:pic>
    </p:spTree>
    <p:extLst>
      <p:ext uri="{BB962C8B-B14F-4D97-AF65-F5344CB8AC3E}">
        <p14:creationId xmlns:p14="http://schemas.microsoft.com/office/powerpoint/2010/main" val="4241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Promoting SECTA</a:t>
            </a:r>
          </a:p>
        </p:txBody>
      </p:sp>
      <p:sp>
        <p:nvSpPr>
          <p:cNvPr id="3" name="Content Placeholder 2"/>
          <p:cNvSpPr>
            <a:spLocks noGrp="1"/>
          </p:cNvSpPr>
          <p:nvPr>
            <p:ph idx="1"/>
          </p:nvPr>
        </p:nvSpPr>
        <p:spPr>
          <a:xfrm>
            <a:off x="622905" y="1572761"/>
            <a:ext cx="8596668" cy="3880773"/>
          </a:xfrm>
        </p:spPr>
        <p:txBody>
          <a:bodyPr/>
          <a:lstStyle/>
          <a:p>
            <a:r>
              <a:rPr lang="en-GB" dirty="0"/>
              <a:t>Partner referrals</a:t>
            </a:r>
          </a:p>
          <a:p>
            <a:r>
              <a:rPr lang="en-GB" dirty="0"/>
              <a:t>Website – </a:t>
            </a:r>
            <a:r>
              <a:rPr lang="en-GB" dirty="0">
                <a:hlinkClick r:id="rId2"/>
              </a:rPr>
              <a:t>www.sectatraining.co.uk </a:t>
            </a:r>
            <a:endParaRPr lang="en-GB" dirty="0"/>
          </a:p>
          <a:p>
            <a:r>
              <a:rPr lang="en-GB" dirty="0"/>
              <a:t>Facebook and Social media campaign</a:t>
            </a:r>
          </a:p>
          <a:p>
            <a:r>
              <a:rPr lang="en-GB" dirty="0"/>
              <a:t>Leaflets</a:t>
            </a:r>
          </a:p>
          <a:p>
            <a:r>
              <a:rPr lang="en-GB" dirty="0"/>
              <a:t>Posters</a:t>
            </a:r>
          </a:p>
          <a:p>
            <a:r>
              <a:rPr lang="en-GB" dirty="0"/>
              <a:t>Roller Banners</a:t>
            </a:r>
          </a:p>
          <a:p>
            <a:r>
              <a:rPr lang="en-GB" dirty="0"/>
              <a:t>Events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8857" y="0"/>
            <a:ext cx="4245428" cy="318407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6828" y="3086100"/>
            <a:ext cx="5029200" cy="3771900"/>
          </a:xfrm>
          <a:prstGeom prst="rect">
            <a:avLst/>
          </a:prstGeom>
        </p:spPr>
      </p:pic>
    </p:spTree>
    <p:extLst>
      <p:ext uri="{BB962C8B-B14F-4D97-AF65-F5344CB8AC3E}">
        <p14:creationId xmlns:p14="http://schemas.microsoft.com/office/powerpoint/2010/main" val="2309025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chemeClr val="tx1"/>
                </a:solidFill>
              </a:rPr>
              <a:t>Any Questions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53" y="5254260"/>
            <a:ext cx="4346089" cy="1420251"/>
          </a:xfrm>
          <a:prstGeom prst="rect">
            <a:avLst/>
          </a:prstGeom>
        </p:spPr>
      </p:pic>
    </p:spTree>
    <p:extLst>
      <p:ext uri="{BB962C8B-B14F-4D97-AF65-F5344CB8AC3E}">
        <p14:creationId xmlns:p14="http://schemas.microsoft.com/office/powerpoint/2010/main" val="158481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Construction Skills Fund - Overview</a:t>
            </a:r>
          </a:p>
        </p:txBody>
      </p:sp>
      <p:sp>
        <p:nvSpPr>
          <p:cNvPr id="3" name="Content Placeholder 2"/>
          <p:cNvSpPr>
            <a:spLocks noGrp="1"/>
          </p:cNvSpPr>
          <p:nvPr>
            <p:ph idx="1"/>
          </p:nvPr>
        </p:nvSpPr>
        <p:spPr>
          <a:xfrm>
            <a:off x="677334" y="1456841"/>
            <a:ext cx="8596668" cy="4584521"/>
          </a:xfrm>
        </p:spPr>
        <p:txBody>
          <a:bodyPr/>
          <a:lstStyle/>
          <a:p>
            <a:r>
              <a:rPr lang="en-GB" dirty="0"/>
              <a:t>CSF is part of Government’s National Retraining Scheme. </a:t>
            </a:r>
          </a:p>
          <a:p>
            <a:r>
              <a:rPr lang="en-GB" dirty="0"/>
              <a:t>DFE funded, delivered via Construction Industry Training Board (CITB). </a:t>
            </a:r>
          </a:p>
          <a:p>
            <a:r>
              <a:rPr lang="en-GB" dirty="0"/>
              <a:t>18 month programme – Oct 2018-March 2020</a:t>
            </a:r>
          </a:p>
          <a:p>
            <a:r>
              <a:rPr lang="en-GB" dirty="0"/>
              <a:t>£20.8m to fund 27 hubs across the UK</a:t>
            </a:r>
          </a:p>
          <a:p>
            <a:endParaRPr lang="en-GB" dirty="0"/>
          </a:p>
          <a:p>
            <a:pPr marL="0" indent="0">
              <a:buNone/>
            </a:pPr>
            <a:r>
              <a:rPr lang="en-GB" b="1" dirty="0"/>
              <a:t>Objective: </a:t>
            </a:r>
            <a:r>
              <a:rPr lang="en-GB" b="1" dirty="0">
                <a:solidFill>
                  <a:schemeClr val="accent2"/>
                </a:solidFill>
              </a:rPr>
              <a:t>To increase the number of people trained in construction skills to create a workforce to meet the needs of the sector.</a:t>
            </a:r>
          </a:p>
          <a:p>
            <a:pPr marL="0" indent="0">
              <a:buNone/>
            </a:pPr>
            <a:r>
              <a:rPr lang="en-GB" b="1" dirty="0"/>
              <a:t>Scope:</a:t>
            </a:r>
          </a:p>
          <a:p>
            <a:r>
              <a:rPr lang="en-GB" dirty="0"/>
              <a:t>Onsite Training hubs – mobile training centres linked to </a:t>
            </a:r>
            <a:r>
              <a:rPr lang="en-GB" b="1" dirty="0">
                <a:solidFill>
                  <a:schemeClr val="tx1"/>
                </a:solidFill>
              </a:rPr>
              <a:t>significant construction projects or a programme of projects. </a:t>
            </a:r>
          </a:p>
          <a:p>
            <a:r>
              <a:rPr lang="en-GB" dirty="0"/>
              <a:t>Employer led training – complementing existing routes into the sector. </a:t>
            </a:r>
          </a:p>
          <a:p>
            <a:r>
              <a:rPr lang="en-GB" dirty="0"/>
              <a:t>Focus on prioritising older adults and non-traditional entrants to the sector. </a:t>
            </a:r>
          </a:p>
          <a:p>
            <a:endParaRPr lang="en-GB" dirty="0"/>
          </a:p>
        </p:txBody>
      </p:sp>
    </p:spTree>
    <p:extLst>
      <p:ext uri="{BB962C8B-B14F-4D97-AF65-F5344CB8AC3E}">
        <p14:creationId xmlns:p14="http://schemas.microsoft.com/office/powerpoint/2010/main" val="2893183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2265D6-84AB-4A72-A0A2-FDA74C38078A}"/>
              </a:ext>
            </a:extLst>
          </p:cNvPr>
          <p:cNvSpPr>
            <a:spLocks noGrp="1"/>
          </p:cNvSpPr>
          <p:nvPr>
            <p:ph type="title"/>
          </p:nvPr>
        </p:nvSpPr>
        <p:spPr>
          <a:xfrm>
            <a:off x="421839" y="282389"/>
            <a:ext cx="8596668" cy="739587"/>
          </a:xfrm>
        </p:spPr>
        <p:txBody>
          <a:bodyPr>
            <a:normAutofit/>
          </a:bodyPr>
          <a:lstStyle/>
          <a:p>
            <a:r>
              <a:rPr lang="en-GB" sz="3200" dirty="0">
                <a:solidFill>
                  <a:schemeClr val="tx1"/>
                </a:solidFill>
              </a:rPr>
              <a:t>SE Corridor Project – Key Parameters </a:t>
            </a:r>
          </a:p>
        </p:txBody>
      </p:sp>
      <p:sp>
        <p:nvSpPr>
          <p:cNvPr id="5" name="Content Placeholder 4">
            <a:extLst>
              <a:ext uri="{FF2B5EF4-FFF2-40B4-BE49-F238E27FC236}">
                <a16:creationId xmlns:a16="http://schemas.microsoft.com/office/drawing/2014/main" id="{3814FB6F-7900-482D-ACF4-571892318CF7}"/>
              </a:ext>
            </a:extLst>
          </p:cNvPr>
          <p:cNvSpPr>
            <a:spLocks noGrp="1"/>
          </p:cNvSpPr>
          <p:nvPr>
            <p:ph idx="1"/>
          </p:nvPr>
        </p:nvSpPr>
        <p:spPr>
          <a:xfrm>
            <a:off x="677334" y="1196788"/>
            <a:ext cx="10228231" cy="5384121"/>
          </a:xfrm>
        </p:spPr>
        <p:txBody>
          <a:bodyPr>
            <a:normAutofit lnSpcReduction="10000"/>
          </a:bodyPr>
          <a:lstStyle/>
          <a:p>
            <a:r>
              <a:rPr lang="en-GB" sz="2600" b="1" dirty="0"/>
              <a:t>Total project value £970,014.</a:t>
            </a:r>
          </a:p>
          <a:p>
            <a:endParaRPr lang="en-GB" sz="1900" b="1" dirty="0"/>
          </a:p>
          <a:p>
            <a:r>
              <a:rPr lang="en-GB" b="1" dirty="0"/>
              <a:t>Timescales: October 2018 – March 2020</a:t>
            </a:r>
          </a:p>
          <a:p>
            <a:endParaRPr lang="en-GB" b="1" dirty="0"/>
          </a:p>
          <a:p>
            <a:r>
              <a:rPr lang="en-GB" sz="2300" b="1" dirty="0"/>
              <a:t>Key Performance Indicators: </a:t>
            </a:r>
          </a:p>
          <a:p>
            <a:pPr lvl="1"/>
            <a:r>
              <a:rPr lang="en-GB" sz="2300" b="1" dirty="0">
                <a:solidFill>
                  <a:schemeClr val="accent2">
                    <a:lumMod val="50000"/>
                  </a:schemeClr>
                </a:solidFill>
              </a:rPr>
              <a:t>650</a:t>
            </a:r>
            <a:r>
              <a:rPr lang="en-GB" sz="2100" b="1" dirty="0">
                <a:solidFill>
                  <a:schemeClr val="accent2">
                    <a:lumMod val="50000"/>
                  </a:schemeClr>
                </a:solidFill>
              </a:rPr>
              <a:t> individuals who are considered employment and site ready by construction employers</a:t>
            </a:r>
          </a:p>
          <a:p>
            <a:pPr lvl="1"/>
            <a:r>
              <a:rPr lang="en-GB" sz="2300" b="1" dirty="0">
                <a:solidFill>
                  <a:schemeClr val="accent2">
                    <a:lumMod val="50000"/>
                  </a:schemeClr>
                </a:solidFill>
              </a:rPr>
              <a:t>195 </a:t>
            </a:r>
            <a:r>
              <a:rPr lang="en-GB" sz="2100" b="1" dirty="0">
                <a:solidFill>
                  <a:schemeClr val="accent2">
                    <a:lumMod val="50000"/>
                  </a:schemeClr>
                </a:solidFill>
              </a:rPr>
              <a:t>trainees (30%) obtaining an offer for a job with sustained employment   </a:t>
            </a:r>
          </a:p>
          <a:p>
            <a:pPr lvl="1"/>
            <a:r>
              <a:rPr lang="en-GB" sz="2300" b="1" dirty="0">
                <a:solidFill>
                  <a:schemeClr val="accent2">
                    <a:lumMod val="50000"/>
                  </a:schemeClr>
                </a:solidFill>
              </a:rPr>
              <a:t>360</a:t>
            </a:r>
            <a:r>
              <a:rPr lang="en-GB" sz="2100" b="1" dirty="0">
                <a:solidFill>
                  <a:schemeClr val="accent2">
                    <a:lumMod val="50000"/>
                  </a:schemeClr>
                </a:solidFill>
              </a:rPr>
              <a:t> (55%) trainees from non-traditional entry routes and from underrepresented groups</a:t>
            </a:r>
          </a:p>
          <a:p>
            <a:pPr lvl="1"/>
            <a:r>
              <a:rPr lang="en-GB" sz="2600" b="1" dirty="0">
                <a:solidFill>
                  <a:schemeClr val="accent2">
                    <a:lumMod val="50000"/>
                  </a:schemeClr>
                </a:solidFill>
              </a:rPr>
              <a:t>100 </a:t>
            </a:r>
            <a:r>
              <a:rPr lang="en-GB" sz="2100" b="1" dirty="0">
                <a:solidFill>
                  <a:schemeClr val="accent2">
                    <a:lumMod val="50000"/>
                  </a:schemeClr>
                </a:solidFill>
              </a:rPr>
              <a:t>(15%) trainees from employment in other industries, particularly those which could be at risk of automation in future</a:t>
            </a:r>
          </a:p>
          <a:p>
            <a:pPr lvl="1"/>
            <a:endParaRPr lang="en-GB" b="1" dirty="0"/>
          </a:p>
          <a:p>
            <a:pPr lvl="1"/>
            <a:endParaRPr lang="en-GB" b="1" dirty="0"/>
          </a:p>
          <a:p>
            <a:endParaRPr lang="en-GB" b="1" dirty="0"/>
          </a:p>
          <a:p>
            <a:endParaRPr lang="en-GB" b="1" dirty="0"/>
          </a:p>
          <a:p>
            <a:endParaRPr lang="en-GB" b="1" dirty="0"/>
          </a:p>
        </p:txBody>
      </p:sp>
    </p:spTree>
    <p:extLst>
      <p:ext uri="{BB962C8B-B14F-4D97-AF65-F5344CB8AC3E}">
        <p14:creationId xmlns:p14="http://schemas.microsoft.com/office/powerpoint/2010/main" val="26323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207B-C5B4-4E33-9089-F71D291F9D7D}"/>
              </a:ext>
            </a:extLst>
          </p:cNvPr>
          <p:cNvSpPr>
            <a:spLocks noGrp="1"/>
          </p:cNvSpPr>
          <p:nvPr>
            <p:ph type="title"/>
          </p:nvPr>
        </p:nvSpPr>
        <p:spPr/>
        <p:txBody>
          <a:bodyPr/>
          <a:lstStyle/>
          <a:p>
            <a:r>
              <a:rPr lang="en-GB" dirty="0">
                <a:solidFill>
                  <a:schemeClr val="tx1"/>
                </a:solidFill>
              </a:rPr>
              <a:t>SECTA Project &amp; Programme Overview</a:t>
            </a:r>
          </a:p>
        </p:txBody>
      </p:sp>
      <p:sp>
        <p:nvSpPr>
          <p:cNvPr id="3" name="Content Placeholder 2">
            <a:extLst>
              <a:ext uri="{FF2B5EF4-FFF2-40B4-BE49-F238E27FC236}">
                <a16:creationId xmlns:a16="http://schemas.microsoft.com/office/drawing/2014/main" id="{F9BFE9D7-5BF2-4539-8CBA-94D905240B1F}"/>
              </a:ext>
            </a:extLst>
          </p:cNvPr>
          <p:cNvSpPr>
            <a:spLocks noGrp="1"/>
          </p:cNvSpPr>
          <p:nvPr>
            <p:ph idx="1"/>
          </p:nvPr>
        </p:nvSpPr>
        <p:spPr>
          <a:xfrm>
            <a:off x="677333" y="1331494"/>
            <a:ext cx="9324795" cy="5361135"/>
          </a:xfrm>
        </p:spPr>
        <p:txBody>
          <a:bodyPr>
            <a:normAutofit fontScale="92500" lnSpcReduction="20000"/>
          </a:bodyPr>
          <a:lstStyle/>
          <a:p>
            <a:r>
              <a:rPr lang="en-GB" dirty="0"/>
              <a:t>DFE funded, delivered via Construction Industry Training Board (CITB). </a:t>
            </a:r>
          </a:p>
          <a:p>
            <a:r>
              <a:rPr lang="en-GB" dirty="0"/>
              <a:t>18 month programme – Oct 2018-March 2020</a:t>
            </a:r>
          </a:p>
          <a:p>
            <a:pPr marL="0" indent="0">
              <a:buNone/>
            </a:pPr>
            <a:r>
              <a:rPr lang="en-GB" b="1" dirty="0"/>
              <a:t>Objective: </a:t>
            </a:r>
            <a:r>
              <a:rPr lang="en-GB" b="1" dirty="0">
                <a:solidFill>
                  <a:schemeClr val="accent2"/>
                </a:solidFill>
              </a:rPr>
              <a:t>To increase the number of people trained in construction to create a workforce to meet the needs of the Construction Industry.</a:t>
            </a:r>
          </a:p>
          <a:p>
            <a:pPr marL="0" indent="0">
              <a:buNone/>
            </a:pPr>
            <a:r>
              <a:rPr lang="en-GB" b="1" dirty="0"/>
              <a:t>Scope:</a:t>
            </a:r>
          </a:p>
          <a:p>
            <a:r>
              <a:rPr lang="en-GB" dirty="0"/>
              <a:t>Employer led training  programme– complementing existing routes into the sector. </a:t>
            </a:r>
          </a:p>
          <a:p>
            <a:r>
              <a:rPr lang="en-GB" dirty="0"/>
              <a:t>Programme of our Project is run on a monthly turnaround &amp; we have 3 hub locations – Basildon, Southend &amp; Thurrock</a:t>
            </a:r>
          </a:p>
          <a:p>
            <a:r>
              <a:rPr lang="en-GB" dirty="0"/>
              <a:t>1</a:t>
            </a:r>
            <a:r>
              <a:rPr lang="en-GB" baseline="30000" dirty="0"/>
              <a:t>st</a:t>
            </a:r>
            <a:r>
              <a:rPr lang="en-GB" dirty="0"/>
              <a:t> week – Registration Day: Identify needs, assisting with needs &amp; booking training and events</a:t>
            </a:r>
          </a:p>
          <a:p>
            <a:r>
              <a:rPr lang="en-GB" dirty="0"/>
              <a:t>2</a:t>
            </a:r>
            <a:r>
              <a:rPr lang="en-GB" baseline="30000" dirty="0"/>
              <a:t>nd</a:t>
            </a:r>
            <a:r>
              <a:rPr lang="en-GB" dirty="0"/>
              <a:t> &amp; 3</a:t>
            </a:r>
            <a:r>
              <a:rPr lang="en-GB" baseline="30000" dirty="0"/>
              <a:t>rd</a:t>
            </a:r>
            <a:r>
              <a:rPr lang="en-GB" dirty="0"/>
              <a:t> week – Scheduled Training Programmes – CSCS, H&amp;S, Level 1 Trade Courses: Bricklaying, Tiling, Painting &amp; Decorating and Carpentry  - Look at individual Tailor made courses</a:t>
            </a:r>
          </a:p>
          <a:p>
            <a:r>
              <a:rPr lang="en-GB" dirty="0"/>
              <a:t>4</a:t>
            </a:r>
            <a:r>
              <a:rPr lang="en-GB" baseline="30000" dirty="0"/>
              <a:t>th</a:t>
            </a:r>
            <a:r>
              <a:rPr lang="en-GB" dirty="0"/>
              <a:t> week – Employer Event – Contractors, Employers, Support Agencies, Guest Speakers &amp; Roles available </a:t>
            </a:r>
          </a:p>
          <a:p>
            <a:r>
              <a:rPr lang="en-GB" dirty="0"/>
              <a:t>5</a:t>
            </a:r>
            <a:r>
              <a:rPr lang="en-GB" baseline="30000" dirty="0"/>
              <a:t>th</a:t>
            </a:r>
            <a:r>
              <a:rPr lang="en-GB" dirty="0"/>
              <a:t> week – Possible Work Placements – gives you an intro to the company, learn new skills to add to your CV and show the employers what you have to offer. Vacancy outcome opportunities for each work placement. Site Visits can also be arranged on an ad hoc basis.  </a:t>
            </a:r>
          </a:p>
          <a:p>
            <a:pPr marL="0" indent="0">
              <a:buNone/>
            </a:pPr>
            <a:endParaRPr lang="en-GB" dirty="0"/>
          </a:p>
        </p:txBody>
      </p:sp>
    </p:spTree>
    <p:extLst>
      <p:ext uri="{BB962C8B-B14F-4D97-AF65-F5344CB8AC3E}">
        <p14:creationId xmlns:p14="http://schemas.microsoft.com/office/powerpoint/2010/main" val="173698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66929"/>
            <a:ext cx="9400521" cy="5894960"/>
          </a:xfrm>
        </p:spPr>
        <p:txBody>
          <a:bodyPr>
            <a:normAutofit fontScale="92500" lnSpcReduction="20000"/>
          </a:bodyPr>
          <a:lstStyle/>
          <a:p>
            <a:pPr marL="0" indent="0">
              <a:buNone/>
            </a:pPr>
            <a:r>
              <a:rPr lang="en-GB" sz="3500" dirty="0"/>
              <a:t>Construction is booming and there is a massive skills shortage!</a:t>
            </a:r>
          </a:p>
          <a:p>
            <a:endParaRPr lang="en-GB" dirty="0"/>
          </a:p>
          <a:p>
            <a:r>
              <a:rPr lang="en-GB" dirty="0"/>
              <a:t>The construction sector will need between 12,000 and 24,000 additional workers in the industry to keep up with expected growth in Essex alone. </a:t>
            </a:r>
          </a:p>
          <a:p>
            <a:endParaRPr lang="en-GB" dirty="0"/>
          </a:p>
          <a:p>
            <a:r>
              <a:rPr lang="en-GB" dirty="0"/>
              <a:t>There were over 11,000 vacancies within construction in 2017. </a:t>
            </a:r>
          </a:p>
          <a:p>
            <a:endParaRPr lang="en-GB" dirty="0"/>
          </a:p>
          <a:p>
            <a:r>
              <a:rPr lang="en-GB" dirty="0"/>
              <a:t>The advertised average salary of these jobs was £35,644.</a:t>
            </a:r>
          </a:p>
          <a:p>
            <a:endParaRPr lang="en-GB" dirty="0"/>
          </a:p>
          <a:p>
            <a:r>
              <a:rPr lang="en-GB" dirty="0"/>
              <a:t>There are majors projects in Essex  and London that will require staff such as:</a:t>
            </a:r>
          </a:p>
          <a:p>
            <a:r>
              <a:rPr lang="en-GB" dirty="0"/>
              <a:t>	 →  Lower Thames Crossing</a:t>
            </a:r>
          </a:p>
          <a:p>
            <a:r>
              <a:rPr lang="en-GB" dirty="0"/>
              <a:t>	 →  Basildon, Southend &amp; Thurrock Regeneration Projects</a:t>
            </a:r>
          </a:p>
          <a:p>
            <a:r>
              <a:rPr lang="en-GB" dirty="0"/>
              <a:t>	 →  Stansted Airport Expansion</a:t>
            </a:r>
          </a:p>
          <a:p>
            <a:r>
              <a:rPr lang="en-GB" dirty="0"/>
              <a:t>	 →  Crossrail</a:t>
            </a:r>
          </a:p>
          <a:p>
            <a:r>
              <a:rPr lang="en-GB" dirty="0"/>
              <a:t>	 →  Canary Wharf Expansion</a:t>
            </a:r>
          </a:p>
          <a:p>
            <a:r>
              <a:rPr lang="en-GB" dirty="0"/>
              <a:t> 	 →  Thames Tideway Tunnel</a:t>
            </a:r>
          </a:p>
          <a:p>
            <a:endParaRPr lang="en-GB" dirty="0"/>
          </a:p>
        </p:txBody>
      </p:sp>
    </p:spTree>
    <p:extLst>
      <p:ext uri="{BB962C8B-B14F-4D97-AF65-F5344CB8AC3E}">
        <p14:creationId xmlns:p14="http://schemas.microsoft.com/office/powerpoint/2010/main" val="125422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752" y="554182"/>
            <a:ext cx="8596668" cy="1320800"/>
          </a:xfrm>
        </p:spPr>
        <p:txBody>
          <a:bodyPr/>
          <a:lstStyle/>
          <a:p>
            <a:r>
              <a:rPr lang="en-GB" dirty="0">
                <a:solidFill>
                  <a:schemeClr val="tx1"/>
                </a:solidFill>
              </a:rPr>
              <a:t>From Manual to Skilled Workers</a:t>
            </a:r>
          </a:p>
        </p:txBody>
      </p:sp>
      <p:sp>
        <p:nvSpPr>
          <p:cNvPr id="4" name="TextBox 3"/>
          <p:cNvSpPr txBox="1"/>
          <p:nvPr/>
        </p:nvSpPr>
        <p:spPr>
          <a:xfrm>
            <a:off x="457200" y="1221065"/>
            <a:ext cx="2189018" cy="923330"/>
          </a:xfrm>
          <a:prstGeom prst="rect">
            <a:avLst/>
          </a:prstGeom>
          <a:noFill/>
          <a:ln>
            <a:solidFill>
              <a:schemeClr val="accent1"/>
            </a:solidFill>
          </a:ln>
        </p:spPr>
        <p:txBody>
          <a:bodyPr wrap="square" rtlCol="0">
            <a:spAutoFit/>
          </a:bodyPr>
          <a:lstStyle/>
          <a:p>
            <a:r>
              <a:rPr lang="en-GB" dirty="0"/>
              <a:t>Manual Workers – New to construction</a:t>
            </a:r>
          </a:p>
        </p:txBody>
      </p:sp>
      <p:sp>
        <p:nvSpPr>
          <p:cNvPr id="5" name="TextBox 4"/>
          <p:cNvSpPr txBox="1"/>
          <p:nvPr/>
        </p:nvSpPr>
        <p:spPr>
          <a:xfrm>
            <a:off x="484905" y="2212249"/>
            <a:ext cx="2189018" cy="923330"/>
          </a:xfrm>
          <a:prstGeom prst="rect">
            <a:avLst/>
          </a:prstGeom>
          <a:noFill/>
          <a:ln>
            <a:solidFill>
              <a:schemeClr val="accent1"/>
            </a:solidFill>
          </a:ln>
        </p:spPr>
        <p:txBody>
          <a:bodyPr wrap="square" rtlCol="0">
            <a:spAutoFit/>
          </a:bodyPr>
          <a:lstStyle/>
          <a:p>
            <a:r>
              <a:rPr lang="en-GB" dirty="0"/>
              <a:t>Manual Workers – Previous experience</a:t>
            </a:r>
          </a:p>
        </p:txBody>
      </p:sp>
      <p:sp>
        <p:nvSpPr>
          <p:cNvPr id="6" name="TextBox 5"/>
          <p:cNvSpPr txBox="1"/>
          <p:nvPr/>
        </p:nvSpPr>
        <p:spPr>
          <a:xfrm>
            <a:off x="484905" y="3212045"/>
            <a:ext cx="2189018" cy="923330"/>
          </a:xfrm>
          <a:prstGeom prst="rect">
            <a:avLst/>
          </a:prstGeom>
          <a:noFill/>
          <a:ln>
            <a:solidFill>
              <a:schemeClr val="accent1"/>
            </a:solidFill>
          </a:ln>
        </p:spPr>
        <p:txBody>
          <a:bodyPr wrap="square" rtlCol="0">
            <a:spAutoFit/>
          </a:bodyPr>
          <a:lstStyle/>
          <a:p>
            <a:r>
              <a:rPr lang="en-GB" dirty="0"/>
              <a:t>Skilled Workers – New to construction</a:t>
            </a:r>
          </a:p>
        </p:txBody>
      </p:sp>
      <p:sp>
        <p:nvSpPr>
          <p:cNvPr id="7" name="TextBox 6"/>
          <p:cNvSpPr txBox="1"/>
          <p:nvPr/>
        </p:nvSpPr>
        <p:spPr>
          <a:xfrm>
            <a:off x="457200" y="4197983"/>
            <a:ext cx="2189018" cy="923330"/>
          </a:xfrm>
          <a:prstGeom prst="rect">
            <a:avLst/>
          </a:prstGeom>
          <a:noFill/>
          <a:ln>
            <a:solidFill>
              <a:schemeClr val="accent1"/>
            </a:solidFill>
          </a:ln>
        </p:spPr>
        <p:txBody>
          <a:bodyPr wrap="square" rtlCol="0">
            <a:spAutoFit/>
          </a:bodyPr>
          <a:lstStyle/>
          <a:p>
            <a:r>
              <a:rPr lang="en-GB" dirty="0"/>
              <a:t>Skilled Workers – Previous experience</a:t>
            </a:r>
          </a:p>
        </p:txBody>
      </p:sp>
      <p:sp>
        <p:nvSpPr>
          <p:cNvPr id="8" name="TextBox 7"/>
          <p:cNvSpPr txBox="1"/>
          <p:nvPr/>
        </p:nvSpPr>
        <p:spPr>
          <a:xfrm>
            <a:off x="2895369" y="1422554"/>
            <a:ext cx="461665" cy="4807139"/>
          </a:xfrm>
          <a:prstGeom prst="rect">
            <a:avLst/>
          </a:prstGeom>
          <a:noFill/>
          <a:ln>
            <a:solidFill>
              <a:schemeClr val="accent1"/>
            </a:solidFill>
          </a:ln>
        </p:spPr>
        <p:txBody>
          <a:bodyPr vert="vert270" wrap="square" rtlCol="0">
            <a:spAutoFit/>
          </a:bodyPr>
          <a:lstStyle/>
          <a:p>
            <a:pPr algn="ctr"/>
            <a:r>
              <a:rPr lang="en-GB" dirty="0"/>
              <a:t>Information, Advice and Guidance</a:t>
            </a:r>
          </a:p>
        </p:txBody>
      </p:sp>
      <p:sp>
        <p:nvSpPr>
          <p:cNvPr id="9" name="Rectangle 8">
            <a:extLst>
              <a:ext uri="{FF2B5EF4-FFF2-40B4-BE49-F238E27FC236}">
                <a16:creationId xmlns:a16="http://schemas.microsoft.com/office/drawing/2014/main" id="{08EAC34C-7C84-48F5-9857-5246CD01154F}"/>
              </a:ext>
            </a:extLst>
          </p:cNvPr>
          <p:cNvSpPr/>
          <p:nvPr/>
        </p:nvSpPr>
        <p:spPr>
          <a:xfrm>
            <a:off x="4022295" y="2723601"/>
            <a:ext cx="1547232" cy="429204"/>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Level 1 H&amp;S / CSCS </a:t>
            </a:r>
          </a:p>
        </p:txBody>
      </p:sp>
      <p:sp>
        <p:nvSpPr>
          <p:cNvPr id="10" name="Rectangle 9">
            <a:extLst>
              <a:ext uri="{FF2B5EF4-FFF2-40B4-BE49-F238E27FC236}">
                <a16:creationId xmlns:a16="http://schemas.microsoft.com/office/drawing/2014/main" id="{9769FEBE-D9A4-42FD-AF0F-B856E1BFB7CA}"/>
              </a:ext>
            </a:extLst>
          </p:cNvPr>
          <p:cNvSpPr/>
          <p:nvPr/>
        </p:nvSpPr>
        <p:spPr>
          <a:xfrm>
            <a:off x="4022295" y="1422554"/>
            <a:ext cx="1547232" cy="443843"/>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Employability skills</a:t>
            </a:r>
          </a:p>
        </p:txBody>
      </p:sp>
      <p:sp>
        <p:nvSpPr>
          <p:cNvPr id="11" name="Rectangle 10">
            <a:extLst>
              <a:ext uri="{FF2B5EF4-FFF2-40B4-BE49-F238E27FC236}">
                <a16:creationId xmlns:a16="http://schemas.microsoft.com/office/drawing/2014/main" id="{B6E9467C-5DED-42C2-9BB3-113291D2E19A}"/>
              </a:ext>
            </a:extLst>
          </p:cNvPr>
          <p:cNvSpPr/>
          <p:nvPr/>
        </p:nvSpPr>
        <p:spPr>
          <a:xfrm>
            <a:off x="4022295" y="2011728"/>
            <a:ext cx="1547232" cy="497271"/>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Technical Training</a:t>
            </a:r>
          </a:p>
        </p:txBody>
      </p:sp>
      <p:sp>
        <p:nvSpPr>
          <p:cNvPr id="12" name="TextBox 11"/>
          <p:cNvSpPr txBox="1"/>
          <p:nvPr/>
        </p:nvSpPr>
        <p:spPr>
          <a:xfrm>
            <a:off x="6913271" y="1483146"/>
            <a:ext cx="461665" cy="4807139"/>
          </a:xfrm>
          <a:prstGeom prst="rect">
            <a:avLst/>
          </a:prstGeom>
          <a:noFill/>
          <a:ln>
            <a:solidFill>
              <a:schemeClr val="accent1"/>
            </a:solidFill>
          </a:ln>
        </p:spPr>
        <p:txBody>
          <a:bodyPr vert="vert270" wrap="square" rtlCol="0">
            <a:spAutoFit/>
          </a:bodyPr>
          <a:lstStyle/>
          <a:p>
            <a:pPr algn="ctr"/>
            <a:r>
              <a:rPr lang="en-GB" dirty="0"/>
              <a:t>Employment / Site Ready</a:t>
            </a:r>
          </a:p>
        </p:txBody>
      </p:sp>
      <p:sp>
        <p:nvSpPr>
          <p:cNvPr id="13" name="Rectangle 12">
            <a:extLst>
              <a:ext uri="{FF2B5EF4-FFF2-40B4-BE49-F238E27FC236}">
                <a16:creationId xmlns:a16="http://schemas.microsoft.com/office/drawing/2014/main" id="{08EAC34C-7C84-48F5-9857-5246CD01154F}"/>
              </a:ext>
            </a:extLst>
          </p:cNvPr>
          <p:cNvSpPr/>
          <p:nvPr/>
        </p:nvSpPr>
        <p:spPr>
          <a:xfrm>
            <a:off x="7853690" y="1483146"/>
            <a:ext cx="1406769" cy="91295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Employment Vacancies</a:t>
            </a:r>
          </a:p>
        </p:txBody>
      </p:sp>
      <p:sp>
        <p:nvSpPr>
          <p:cNvPr id="14" name="Rectangle 13">
            <a:extLst>
              <a:ext uri="{FF2B5EF4-FFF2-40B4-BE49-F238E27FC236}">
                <a16:creationId xmlns:a16="http://schemas.microsoft.com/office/drawing/2014/main" id="{9769FEBE-D9A4-42FD-AF0F-B856E1BFB7CA}"/>
              </a:ext>
            </a:extLst>
          </p:cNvPr>
          <p:cNvSpPr/>
          <p:nvPr/>
        </p:nvSpPr>
        <p:spPr>
          <a:xfrm>
            <a:off x="7853690" y="2692373"/>
            <a:ext cx="1406770" cy="78993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Agencies</a:t>
            </a:r>
          </a:p>
        </p:txBody>
      </p:sp>
      <p:sp>
        <p:nvSpPr>
          <p:cNvPr id="15" name="Rectangle 14">
            <a:extLst>
              <a:ext uri="{FF2B5EF4-FFF2-40B4-BE49-F238E27FC236}">
                <a16:creationId xmlns:a16="http://schemas.microsoft.com/office/drawing/2014/main" id="{B6E9467C-5DED-42C2-9BB3-113291D2E19A}"/>
              </a:ext>
            </a:extLst>
          </p:cNvPr>
          <p:cNvSpPr/>
          <p:nvPr/>
        </p:nvSpPr>
        <p:spPr>
          <a:xfrm>
            <a:off x="4050001" y="4128685"/>
            <a:ext cx="1547232" cy="461665"/>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Apprenticeships</a:t>
            </a:r>
          </a:p>
        </p:txBody>
      </p:sp>
      <p:sp>
        <p:nvSpPr>
          <p:cNvPr id="16" name="Rectangle 15">
            <a:extLst>
              <a:ext uri="{FF2B5EF4-FFF2-40B4-BE49-F238E27FC236}">
                <a16:creationId xmlns:a16="http://schemas.microsoft.com/office/drawing/2014/main" id="{B6E9467C-5DED-42C2-9BB3-113291D2E19A}"/>
              </a:ext>
            </a:extLst>
          </p:cNvPr>
          <p:cNvSpPr/>
          <p:nvPr/>
        </p:nvSpPr>
        <p:spPr>
          <a:xfrm>
            <a:off x="4036146" y="3435577"/>
            <a:ext cx="1547232" cy="38184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Work Experience</a:t>
            </a:r>
          </a:p>
        </p:txBody>
      </p:sp>
      <p:sp>
        <p:nvSpPr>
          <p:cNvPr id="18" name="TextBox 17"/>
          <p:cNvSpPr txBox="1"/>
          <p:nvPr/>
        </p:nvSpPr>
        <p:spPr>
          <a:xfrm>
            <a:off x="471050" y="5209393"/>
            <a:ext cx="2189018" cy="369332"/>
          </a:xfrm>
          <a:prstGeom prst="rect">
            <a:avLst/>
          </a:prstGeom>
          <a:noFill/>
          <a:ln>
            <a:solidFill>
              <a:schemeClr val="accent1"/>
            </a:solidFill>
          </a:ln>
        </p:spPr>
        <p:txBody>
          <a:bodyPr wrap="square" rtlCol="0">
            <a:spAutoFit/>
          </a:bodyPr>
          <a:lstStyle/>
          <a:p>
            <a:r>
              <a:rPr lang="en-GB" dirty="0"/>
              <a:t>College leavers</a:t>
            </a:r>
          </a:p>
        </p:txBody>
      </p:sp>
      <p:sp>
        <p:nvSpPr>
          <p:cNvPr id="20" name="TextBox 19"/>
          <p:cNvSpPr txBox="1"/>
          <p:nvPr/>
        </p:nvSpPr>
        <p:spPr>
          <a:xfrm>
            <a:off x="484905" y="5689930"/>
            <a:ext cx="2189018" cy="646331"/>
          </a:xfrm>
          <a:prstGeom prst="rect">
            <a:avLst/>
          </a:prstGeom>
          <a:noFill/>
          <a:ln>
            <a:solidFill>
              <a:schemeClr val="accent1"/>
            </a:solidFill>
          </a:ln>
        </p:spPr>
        <p:txBody>
          <a:bodyPr wrap="square" rtlCol="0">
            <a:spAutoFit/>
          </a:bodyPr>
          <a:lstStyle/>
          <a:p>
            <a:r>
              <a:rPr lang="en-GB" dirty="0"/>
              <a:t>Women in Construction</a:t>
            </a:r>
          </a:p>
        </p:txBody>
      </p:sp>
      <p:sp>
        <p:nvSpPr>
          <p:cNvPr id="22" name="Rectangle 21">
            <a:extLst>
              <a:ext uri="{FF2B5EF4-FFF2-40B4-BE49-F238E27FC236}">
                <a16:creationId xmlns:a16="http://schemas.microsoft.com/office/drawing/2014/main" id="{B6E9467C-5DED-42C2-9BB3-113291D2E19A}"/>
              </a:ext>
            </a:extLst>
          </p:cNvPr>
          <p:cNvSpPr/>
          <p:nvPr/>
        </p:nvSpPr>
        <p:spPr>
          <a:xfrm>
            <a:off x="4036146" y="4780952"/>
            <a:ext cx="1657429" cy="543809"/>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Employer Engagement Days</a:t>
            </a:r>
          </a:p>
        </p:txBody>
      </p:sp>
      <p:sp>
        <p:nvSpPr>
          <p:cNvPr id="23" name="Rectangle 22">
            <a:extLst>
              <a:ext uri="{FF2B5EF4-FFF2-40B4-BE49-F238E27FC236}">
                <a16:creationId xmlns:a16="http://schemas.microsoft.com/office/drawing/2014/main" id="{B6E9467C-5DED-42C2-9BB3-113291D2E19A}"/>
              </a:ext>
            </a:extLst>
          </p:cNvPr>
          <p:cNvSpPr/>
          <p:nvPr/>
        </p:nvSpPr>
        <p:spPr>
          <a:xfrm>
            <a:off x="4050001" y="5509427"/>
            <a:ext cx="1643574" cy="531243"/>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Open Days</a:t>
            </a:r>
          </a:p>
        </p:txBody>
      </p:sp>
      <p:sp>
        <p:nvSpPr>
          <p:cNvPr id="24" name="Rectangle 23">
            <a:extLst>
              <a:ext uri="{FF2B5EF4-FFF2-40B4-BE49-F238E27FC236}">
                <a16:creationId xmlns:a16="http://schemas.microsoft.com/office/drawing/2014/main" id="{B6E9467C-5DED-42C2-9BB3-113291D2E19A}"/>
              </a:ext>
            </a:extLst>
          </p:cNvPr>
          <p:cNvSpPr/>
          <p:nvPr/>
        </p:nvSpPr>
        <p:spPr>
          <a:xfrm>
            <a:off x="7910703" y="3797722"/>
            <a:ext cx="1406769" cy="954443"/>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400" b="1" dirty="0">
                <a:solidFill>
                  <a:schemeClr val="tx1"/>
                </a:solidFill>
              </a:rPr>
              <a:t>List of Employment Ready Clients</a:t>
            </a:r>
          </a:p>
        </p:txBody>
      </p:sp>
    </p:spTree>
    <p:extLst>
      <p:ext uri="{BB962C8B-B14F-4D97-AF65-F5344CB8AC3E}">
        <p14:creationId xmlns:p14="http://schemas.microsoft.com/office/powerpoint/2010/main" val="399012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tx1"/>
                </a:solidFill>
              </a:rPr>
              <a:t>How we can work together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628" y="5129565"/>
            <a:ext cx="4346089" cy="1420251"/>
          </a:xfrm>
          <a:prstGeom prst="rect">
            <a:avLst/>
          </a:prstGeom>
        </p:spPr>
      </p:pic>
    </p:spTree>
    <p:extLst>
      <p:ext uri="{BB962C8B-B14F-4D97-AF65-F5344CB8AC3E}">
        <p14:creationId xmlns:p14="http://schemas.microsoft.com/office/powerpoint/2010/main" val="275713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What we have from Construction Companies</a:t>
            </a:r>
          </a:p>
        </p:txBody>
      </p:sp>
      <p:sp>
        <p:nvSpPr>
          <p:cNvPr id="3" name="Content Placeholder 2"/>
          <p:cNvSpPr>
            <a:spLocks noGrp="1"/>
          </p:cNvSpPr>
          <p:nvPr>
            <p:ph idx="1"/>
          </p:nvPr>
        </p:nvSpPr>
        <p:spPr>
          <a:xfrm>
            <a:off x="677334" y="1841924"/>
            <a:ext cx="9727430" cy="4877531"/>
          </a:xfrm>
        </p:spPr>
        <p:txBody>
          <a:bodyPr>
            <a:normAutofit/>
          </a:bodyPr>
          <a:lstStyle/>
          <a:p>
            <a:r>
              <a:rPr lang="en-GB" sz="2400" dirty="0"/>
              <a:t>Jobs </a:t>
            </a:r>
          </a:p>
          <a:p>
            <a:pPr lvl="1"/>
            <a:r>
              <a:rPr lang="en-GB" sz="2000" dirty="0"/>
              <a:t>Vacancies – yours and your sub contractors</a:t>
            </a:r>
          </a:p>
          <a:p>
            <a:r>
              <a:rPr lang="en-GB" sz="2400" dirty="0"/>
              <a:t>Work Experience</a:t>
            </a:r>
          </a:p>
          <a:p>
            <a:pPr lvl="1"/>
            <a:r>
              <a:rPr lang="en-GB" sz="2000" dirty="0"/>
              <a:t>2 – 5 days</a:t>
            </a:r>
          </a:p>
          <a:p>
            <a:r>
              <a:rPr lang="en-GB" sz="2400" dirty="0"/>
              <a:t>Meet the clients – when they complete the CSCS card with a view to recruitment</a:t>
            </a:r>
          </a:p>
          <a:p>
            <a:r>
              <a:rPr lang="en-GB" sz="2400" dirty="0"/>
              <a:t>Site visits / Site open days</a:t>
            </a:r>
          </a:p>
          <a:p>
            <a:r>
              <a:rPr lang="en-GB" sz="2400" dirty="0"/>
              <a:t>Speed interview</a:t>
            </a:r>
          </a:p>
          <a:p>
            <a:r>
              <a:rPr lang="en-GB" sz="2400" dirty="0"/>
              <a:t>Consideration of SECTA work ready clients for employment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1234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 My Role as Client Manager</a:t>
            </a:r>
          </a:p>
        </p:txBody>
      </p:sp>
      <p:sp>
        <p:nvSpPr>
          <p:cNvPr id="3" name="Content Placeholder 2"/>
          <p:cNvSpPr>
            <a:spLocks noGrp="1"/>
          </p:cNvSpPr>
          <p:nvPr>
            <p:ph idx="1"/>
          </p:nvPr>
        </p:nvSpPr>
        <p:spPr>
          <a:xfrm>
            <a:off x="677333" y="1869645"/>
            <a:ext cx="8854593" cy="4655846"/>
          </a:xfrm>
        </p:spPr>
        <p:txBody>
          <a:bodyPr>
            <a:normAutofit/>
          </a:bodyPr>
          <a:lstStyle/>
          <a:p>
            <a:r>
              <a:rPr lang="en-GB" sz="2400" dirty="0"/>
              <a:t>Develop an Action Plan on how we can help you achieve your goals</a:t>
            </a:r>
          </a:p>
          <a:p>
            <a:r>
              <a:rPr lang="en-GB" sz="2400" dirty="0"/>
              <a:t>Supply you with opportunities for training in order you to achieve your goals</a:t>
            </a:r>
          </a:p>
          <a:p>
            <a:r>
              <a:rPr lang="en-GB" sz="2400" dirty="0"/>
              <a:t>1-2-1 careers advice, guidance and support through the programme</a:t>
            </a:r>
          </a:p>
          <a:p>
            <a:r>
              <a:rPr lang="en-GB" sz="2400" dirty="0"/>
              <a:t>Employment brokerage to help you find and secure a job </a:t>
            </a:r>
          </a:p>
          <a:p>
            <a:r>
              <a:rPr lang="en-GB" sz="2400" dirty="0"/>
              <a:t>Help you over come any barriers that you may have.</a:t>
            </a:r>
          </a:p>
          <a:p>
            <a:endParaRPr lang="en-GB" dirty="0"/>
          </a:p>
        </p:txBody>
      </p:sp>
    </p:spTree>
    <p:extLst>
      <p:ext uri="{BB962C8B-B14F-4D97-AF65-F5344CB8AC3E}">
        <p14:creationId xmlns:p14="http://schemas.microsoft.com/office/powerpoint/2010/main" val="3243997000"/>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FDB713"/>
      </a:accent1>
      <a:accent2>
        <a:srgbClr val="4A505F"/>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772</Words>
  <Application>Microsoft Office PowerPoint</Application>
  <PresentationFormat>Widescreen</PresentationFormat>
  <Paragraphs>111</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SECTA - South Essex Construction Training Academy</vt:lpstr>
      <vt:lpstr>Construction Skills Fund - Overview</vt:lpstr>
      <vt:lpstr>SE Corridor Project – Key Parameters </vt:lpstr>
      <vt:lpstr>SECTA Project &amp; Programme Overview</vt:lpstr>
      <vt:lpstr>PowerPoint Presentation</vt:lpstr>
      <vt:lpstr>From Manual to Skilled Workers</vt:lpstr>
      <vt:lpstr>How we can work together</vt:lpstr>
      <vt:lpstr>What we have from Construction Companies</vt:lpstr>
      <vt:lpstr> My Role as Client Manager</vt:lpstr>
      <vt:lpstr>Promoting SECTA</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East Corridor Construction Skills Hub</dc:title>
  <dc:creator>Jacqui Wordsworth</dc:creator>
  <cp:lastModifiedBy>Alastair Pollock</cp:lastModifiedBy>
  <cp:revision>82</cp:revision>
  <cp:lastPrinted>2018-12-03T18:10:38Z</cp:lastPrinted>
  <dcterms:created xsi:type="dcterms:W3CDTF">2018-10-28T11:21:19Z</dcterms:created>
  <dcterms:modified xsi:type="dcterms:W3CDTF">2019-07-18T13:51:16Z</dcterms:modified>
</cp:coreProperties>
</file>