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60" r:id="rId6"/>
    <p:sldId id="263" r:id="rId7"/>
    <p:sldId id="262" r:id="rId8"/>
    <p:sldId id="264" r:id="rId9"/>
    <p:sldId id="266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9B92C-4E76-5340-88C1-BCCD5481F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42DD5-671D-A84E-B02E-39B24F110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60A42-ED3E-7D4D-9926-5630DFBF8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D34-695F-EB4A-8F45-61F43F8AF1F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C7AFA-9415-7342-A5B7-C3DB348C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DC679-76C1-BF47-91E7-A790906A5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B95E-17EF-EC48-94BF-7AD696A8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5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7FEEC-50B5-B241-A5BA-38BFFBEEA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AB700-35FB-B044-8BF5-7FCAAB8CB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0DCFE-45C9-5449-BF63-FD7A05A5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D34-695F-EB4A-8F45-61F43F8AF1F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E0282-5AD2-7547-912D-9CDC5410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3E11F-54A9-4B4F-9B65-60F6D07C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B95E-17EF-EC48-94BF-7AD696A8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6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A2DD8-ED94-D943-B41F-C6AB8FE5E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ACC60-CE8F-2642-846D-E1C38BC46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C131F-BB96-BF46-879E-68B8702BB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D34-695F-EB4A-8F45-61F43F8AF1F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F1F41-D234-6E4F-AE9D-DDCD16ABE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F5448-A671-8044-B77D-BEA23F77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B95E-17EF-EC48-94BF-7AD696A8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2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BCDA5-F836-0940-84B3-61C66B211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E63E1-AA2E-C04D-A9DF-809800883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5781F-30E6-584B-BA5B-7017E990B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D34-695F-EB4A-8F45-61F43F8AF1F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A0680-72E2-2F45-89BB-8639AAAD9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50CDF-31CC-7942-8AF7-4A5751D7A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B95E-17EF-EC48-94BF-7AD696A8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2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97DBC-4D80-6345-9985-AA9FEE18A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DB6FC-BFAF-194F-87D1-9C0841902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00844-09B9-9B40-9CFB-3E5DDD6F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D34-695F-EB4A-8F45-61F43F8AF1F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E5351-A386-2545-BF50-BE791E650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F1C1D-FD3E-CB49-8207-218E8386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B95E-17EF-EC48-94BF-7AD696A8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5990-0408-CB48-8816-97E3611D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1F801-C051-D34D-A6C9-A6DD8EB4D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90B15-D33A-8747-B2DF-14165C9C0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80AF1-D3D8-034D-9D47-A4A5968E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D34-695F-EB4A-8F45-61F43F8AF1F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9922C-C1B0-6F4C-A9B4-EB950122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59BAB-554B-1E45-99CF-C974243C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B95E-17EF-EC48-94BF-7AD696A8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64DB4-6D05-BD4A-AD56-6C7B544D2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7F6A2-EAF3-E748-84B4-09DD7E892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5FCCF-2CFD-4148-8284-E501EC5CF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09F0A6-26BC-2440-A03D-484207339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D493AB-6187-6D4A-8F1D-E50804ED7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695D69-5DE3-304B-9A6C-1222910B8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D34-695F-EB4A-8F45-61F43F8AF1F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F4267-E537-EF4C-B65A-B782452CC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689ED-72F6-7947-9F6E-381642DE8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B95E-17EF-EC48-94BF-7AD696A8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F6DB3-A2F0-334D-8EFF-E4E357420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FD887A-E0D2-3544-8E40-412CCCF0F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D34-695F-EB4A-8F45-61F43F8AF1F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968E5-7495-CD48-827B-C61203CF4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FD14EC-BE79-F845-919C-80871A0E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B95E-17EF-EC48-94BF-7AD696A8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25951-EC70-5746-8590-92FBB3F54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D34-695F-EB4A-8F45-61F43F8AF1F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DFF916-4AD2-3D45-9326-966DFDCCE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1793DC-4853-9B4A-88C9-A8EE2F32E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B95E-17EF-EC48-94BF-7AD696A8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4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B7028-1D49-B84E-8757-E905A53B5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35E86-7D12-6F44-BB19-D1BD334E5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F33D8-2EF1-0F43-B11B-A4AB0FE2F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0C791-DE1B-A44D-A08D-00DA2412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D34-695F-EB4A-8F45-61F43F8AF1F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72C7B-CBD2-B945-8144-49CF3AD2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82A8B-42FF-C040-AFCB-2C405769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B95E-17EF-EC48-94BF-7AD696A8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7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42193-92D2-4447-8DAB-7CE9CA57E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801CD-78C8-C94B-9685-6F6D499A2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1B6B5-9727-9D4F-8D42-2489D8882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4E607-FC42-B34E-B65D-D707CDC8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D34-695F-EB4A-8F45-61F43F8AF1F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C01E9-2D26-5D4F-9769-CA6BFB236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D98BB-654C-B54C-92B5-28CC70AD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B95E-17EF-EC48-94BF-7AD696A8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CF6FB-6589-6D45-A89B-59498D126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F0E58-B413-B943-829D-E050425AC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10680-1540-DE4B-8DA1-5F1158405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B5D34-695F-EB4A-8F45-61F43F8AF1F0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07B59-82DF-8447-A6D6-FD57F8E5A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5ED58-32F6-B241-B4CE-553ED131F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5B95E-17EF-EC48-94BF-7AD696A8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2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nnette.hall@essex.gov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ickstartessex@essex.gov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42CBF8-635C-4F49-8539-DF07DACDC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Apprenticeship Levy transfer – what is it and how does it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377EB-9C0D-BE48-86B7-E1C3CBE12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n-US" sz="2100" dirty="0">
                <a:solidFill>
                  <a:schemeClr val="bg1"/>
                </a:solidFill>
              </a:rPr>
              <a:t>Employers who pay the apprenticeship levy and have unused apprenticeship funds can support other employers with a transfer of levy funds</a:t>
            </a:r>
          </a:p>
          <a:p>
            <a:r>
              <a:rPr lang="en-US" sz="2100" dirty="0">
                <a:solidFill>
                  <a:schemeClr val="bg1"/>
                </a:solidFill>
              </a:rPr>
              <a:t>Levy- paying employers can transfer a maximum amount of 25% of their annual funds</a:t>
            </a:r>
          </a:p>
          <a:p>
            <a:r>
              <a:rPr lang="en-US" sz="2100" dirty="0">
                <a:solidFill>
                  <a:schemeClr val="bg1"/>
                </a:solidFill>
              </a:rPr>
              <a:t>Transfer can be made to as many employers as they choose</a:t>
            </a:r>
          </a:p>
          <a:p>
            <a:r>
              <a:rPr lang="en-US" sz="2100" dirty="0">
                <a:solidFill>
                  <a:schemeClr val="bg1"/>
                </a:solidFill>
              </a:rPr>
              <a:t>Transferred funds can only be used to pay for the training and assessment cost of the apprenticeships agreed with the receiving employers(s)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27940E7-27B8-4372-9244-F05604FF1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869875"/>
            <a:ext cx="3224463" cy="150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38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97D490-7127-408B-874C-DAD83F77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5671185" cy="6858000"/>
            <a:chOff x="0" y="0"/>
            <a:chExt cx="470916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76EFB1-01CF-419F-ABF1-2AF02BBF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4709160" cy="6858000"/>
            </a:xfrm>
            <a:prstGeom prst="rect">
              <a:avLst/>
            </a:prstGeom>
            <a:solidFill>
              <a:schemeClr val="bg1">
                <a:alpha val="8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F9DEA15-78BD-4750-AA18-B9F28A6D5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3284331" cy="6858000"/>
            </a:xfrm>
            <a:custGeom>
              <a:avLst/>
              <a:gdLst>
                <a:gd name="connsiteX0" fmla="*/ 0 w 4319042"/>
                <a:gd name="connsiteY0" fmla="*/ 0 h 6858000"/>
                <a:gd name="connsiteX1" fmla="*/ 1142888 w 4319042"/>
                <a:gd name="connsiteY1" fmla="*/ 0 h 6858000"/>
                <a:gd name="connsiteX2" fmla="*/ 4319042 w 4319042"/>
                <a:gd name="connsiteY2" fmla="*/ 6858000 h 6858000"/>
                <a:gd name="connsiteX3" fmla="*/ 0 w 4319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042" h="6858000">
                  <a:moveTo>
                    <a:pt x="0" y="0"/>
                  </a:moveTo>
                  <a:lnTo>
                    <a:pt x="1142888" y="0"/>
                  </a:lnTo>
                  <a:lnTo>
                    <a:pt x="431904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2B846B-CCBD-AB41-BDEC-0D9FA759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4129279" cy="5254510"/>
          </a:xfrm>
        </p:spPr>
        <p:txBody>
          <a:bodyPr>
            <a:normAutofit/>
          </a:bodyPr>
          <a:lstStyle/>
          <a:p>
            <a:r>
              <a:rPr lang="en-US" sz="5200" dirty="0"/>
              <a:t>Levy transfer – how does it work in Essex?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4C5512E-FD2C-4B92-B833-F9A910DB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867" y="4869875"/>
            <a:ext cx="3115450" cy="1506511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E972916-4BA1-4B1A-AB34-87186C5BC4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21450" y="743209"/>
            <a:ext cx="4832350" cy="553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99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97D490-7127-408B-874C-DAD83F77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5671185" cy="6858000"/>
            <a:chOff x="0" y="0"/>
            <a:chExt cx="470916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76EFB1-01CF-419F-ABF1-2AF02BBF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4709160" cy="6858000"/>
            </a:xfrm>
            <a:prstGeom prst="rect">
              <a:avLst/>
            </a:prstGeom>
            <a:solidFill>
              <a:schemeClr val="bg1">
                <a:alpha val="8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F9DEA15-78BD-4750-AA18-B9F28A6D5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3284331" cy="6858000"/>
            </a:xfrm>
            <a:custGeom>
              <a:avLst/>
              <a:gdLst>
                <a:gd name="connsiteX0" fmla="*/ 0 w 4319042"/>
                <a:gd name="connsiteY0" fmla="*/ 0 h 6858000"/>
                <a:gd name="connsiteX1" fmla="*/ 1142888 w 4319042"/>
                <a:gd name="connsiteY1" fmla="*/ 0 h 6858000"/>
                <a:gd name="connsiteX2" fmla="*/ 4319042 w 4319042"/>
                <a:gd name="connsiteY2" fmla="*/ 6858000 h 6858000"/>
                <a:gd name="connsiteX3" fmla="*/ 0 w 4319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042" h="6858000">
                  <a:moveTo>
                    <a:pt x="0" y="0"/>
                  </a:moveTo>
                  <a:lnTo>
                    <a:pt x="1142888" y="0"/>
                  </a:lnTo>
                  <a:lnTo>
                    <a:pt x="431904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2B846B-CCBD-AB41-BDEC-0D9FA759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4129279" cy="5254510"/>
          </a:xfrm>
        </p:spPr>
        <p:txBody>
          <a:bodyPr>
            <a:normAutofit/>
          </a:bodyPr>
          <a:lstStyle/>
          <a:p>
            <a:r>
              <a:rPr lang="en-US" sz="5200" dirty="0"/>
              <a:t>Next steps &amp; further information 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4C5512E-FD2C-4B92-B833-F9A910DB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867" y="4869875"/>
            <a:ext cx="3115450" cy="150651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A9D4625-D64E-4169-888E-FA825B2B91D9}"/>
              </a:ext>
            </a:extLst>
          </p:cNvPr>
          <p:cNvSpPr txBox="1"/>
          <p:nvPr/>
        </p:nvSpPr>
        <p:spPr>
          <a:xfrm>
            <a:off x="6264050" y="1576380"/>
            <a:ext cx="56711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>
                <a:solidFill>
                  <a:schemeClr val="bg1"/>
                </a:solidFill>
              </a:rPr>
              <a:t>An online portal has been commissioned an is expected to be live by the end of the year. </a:t>
            </a:r>
          </a:p>
          <a:p>
            <a:endParaRPr lang="en-GB" sz="2100" dirty="0">
              <a:solidFill>
                <a:schemeClr val="bg1"/>
              </a:solidFill>
            </a:endParaRPr>
          </a:p>
          <a:p>
            <a:r>
              <a:rPr lang="en-GB" sz="2100" dirty="0">
                <a:solidFill>
                  <a:schemeClr val="bg1"/>
                </a:solidFill>
              </a:rPr>
              <a:t>However, whilst this system is being developed you can pledge Levy funds or request levy share by contacting: </a:t>
            </a:r>
          </a:p>
          <a:p>
            <a:endParaRPr lang="en-GB" sz="2100" dirty="0">
              <a:solidFill>
                <a:schemeClr val="bg1"/>
              </a:solidFill>
            </a:endParaRPr>
          </a:p>
          <a:p>
            <a:r>
              <a:rPr lang="en-GB" sz="2100" dirty="0">
                <a:solidFill>
                  <a:schemeClr val="bg1"/>
                </a:solidFill>
                <a:hlinkClick r:id="rId3"/>
              </a:rPr>
              <a:t>Annette.hall@essex.gov.uk</a:t>
            </a:r>
            <a:r>
              <a:rPr lang="en-GB" sz="2100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19184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42CBF8-635C-4F49-8539-DF07DACDC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010215"/>
          </a:xfrm>
        </p:spPr>
        <p:txBody>
          <a:bodyPr anchor="b">
            <a:normAutofit/>
          </a:bodyPr>
          <a:lstStyle/>
          <a:p>
            <a:r>
              <a:rPr lang="en-US" dirty="0"/>
              <a:t>Kickstart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377EB-9C0D-BE48-86B7-E1C3CBE12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n-US" sz="2100" dirty="0">
                <a:solidFill>
                  <a:schemeClr val="bg1"/>
                </a:solidFill>
              </a:rPr>
              <a:t>ECC has put in an Expression of Interest to the DWP to be a </a:t>
            </a:r>
            <a:r>
              <a:rPr lang="en-GB" sz="2100" dirty="0">
                <a:solidFill>
                  <a:schemeClr val="bg1"/>
                </a:solidFill>
              </a:rPr>
              <a:t>a gateway organisation who will act as an intermediary body for the scheme</a:t>
            </a:r>
          </a:p>
          <a:p>
            <a:r>
              <a:rPr lang="en-GB" sz="2100" dirty="0">
                <a:solidFill>
                  <a:schemeClr val="bg1"/>
                </a:solidFill>
              </a:rPr>
              <a:t>Aiming for 500 placements</a:t>
            </a:r>
          </a:p>
          <a:p>
            <a:r>
              <a:rPr lang="en-GB" sz="2100" dirty="0">
                <a:solidFill>
                  <a:schemeClr val="bg1"/>
                </a:solidFill>
              </a:rPr>
              <a:t>Plans are in place to mobilise the project once we receive the outcome of the bidding process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</a:p>
          <a:p>
            <a:r>
              <a:rPr lang="en-GB" sz="2100" dirty="0">
                <a:solidFill>
                  <a:schemeClr val="bg1"/>
                </a:solidFill>
              </a:rPr>
              <a:t>We will be creating a process for employers to register vacancies, as well as how we will work with employers and candidates to make the scheme as successful as possible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27940E7-27B8-4372-9244-F05604FF1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869875"/>
            <a:ext cx="3224463" cy="150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540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97D490-7127-408B-874C-DAD83F77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5671185" cy="6858000"/>
            <a:chOff x="0" y="0"/>
            <a:chExt cx="470916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76EFB1-01CF-419F-ABF1-2AF02BBF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4709160" cy="6858000"/>
            </a:xfrm>
            <a:prstGeom prst="rect">
              <a:avLst/>
            </a:prstGeom>
            <a:solidFill>
              <a:schemeClr val="bg1">
                <a:alpha val="8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F9DEA15-78BD-4750-AA18-B9F28A6D5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3284331" cy="6858000"/>
            </a:xfrm>
            <a:custGeom>
              <a:avLst/>
              <a:gdLst>
                <a:gd name="connsiteX0" fmla="*/ 0 w 4319042"/>
                <a:gd name="connsiteY0" fmla="*/ 0 h 6858000"/>
                <a:gd name="connsiteX1" fmla="*/ 1142888 w 4319042"/>
                <a:gd name="connsiteY1" fmla="*/ 0 h 6858000"/>
                <a:gd name="connsiteX2" fmla="*/ 4319042 w 4319042"/>
                <a:gd name="connsiteY2" fmla="*/ 6858000 h 6858000"/>
                <a:gd name="connsiteX3" fmla="*/ 0 w 4319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042" h="6858000">
                  <a:moveTo>
                    <a:pt x="0" y="0"/>
                  </a:moveTo>
                  <a:lnTo>
                    <a:pt x="1142888" y="0"/>
                  </a:lnTo>
                  <a:lnTo>
                    <a:pt x="431904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2B846B-CCBD-AB41-BDEC-0D9FA759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4129279" cy="5254510"/>
          </a:xfrm>
        </p:spPr>
        <p:txBody>
          <a:bodyPr>
            <a:normAutofit/>
          </a:bodyPr>
          <a:lstStyle/>
          <a:p>
            <a:r>
              <a:rPr lang="en-US" sz="5200" dirty="0"/>
              <a:t>Kickstart– how does it work in Essex?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4C5512E-FD2C-4B92-B833-F9A910DB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867" y="4869875"/>
            <a:ext cx="3115450" cy="15065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8E35C5-73F9-43CB-A71B-D72B5ED6E992}"/>
              </a:ext>
            </a:extLst>
          </p:cNvPr>
          <p:cNvSpPr txBox="1"/>
          <p:nvPr/>
        </p:nvSpPr>
        <p:spPr>
          <a:xfrm>
            <a:off x="5990682" y="1113407"/>
            <a:ext cx="58802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bg1"/>
                </a:solidFill>
              </a:rPr>
              <a:t>The Kickstart Scheme provides funding to create new job placements for 16 to 24 year olds on Universal Credit who are at risk of long term unemployment.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bg1"/>
                </a:solidFill>
              </a:rPr>
              <a:t>Government funding covers 100% of national minimum wage/Living wage for 25hrs per week and NI/AE contributions for a total of 6 months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bg1"/>
                </a:solidFill>
              </a:rPr>
              <a:t>A Kickstart Scheme application must be for a minimum of 30 job placements unless going through a gateway organisation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bg1"/>
                </a:solidFill>
              </a:rPr>
              <a:t>Placements must be newly created and must not replace existing or planned vacancies and cause existing employees, apprentices or contractors to lose work or reduce their working hours</a:t>
            </a:r>
          </a:p>
          <a:p>
            <a:endParaRPr lang="en-GB" sz="21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009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97D490-7127-408B-874C-DAD83F77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5671185" cy="6858000"/>
            <a:chOff x="0" y="0"/>
            <a:chExt cx="470916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76EFB1-01CF-419F-ABF1-2AF02BBF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4709160" cy="6858000"/>
            </a:xfrm>
            <a:prstGeom prst="rect">
              <a:avLst/>
            </a:prstGeom>
            <a:solidFill>
              <a:schemeClr val="bg1">
                <a:alpha val="8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F9DEA15-78BD-4750-AA18-B9F28A6D5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3284331" cy="6858000"/>
            </a:xfrm>
            <a:custGeom>
              <a:avLst/>
              <a:gdLst>
                <a:gd name="connsiteX0" fmla="*/ 0 w 4319042"/>
                <a:gd name="connsiteY0" fmla="*/ 0 h 6858000"/>
                <a:gd name="connsiteX1" fmla="*/ 1142888 w 4319042"/>
                <a:gd name="connsiteY1" fmla="*/ 0 h 6858000"/>
                <a:gd name="connsiteX2" fmla="*/ 4319042 w 4319042"/>
                <a:gd name="connsiteY2" fmla="*/ 6858000 h 6858000"/>
                <a:gd name="connsiteX3" fmla="*/ 0 w 4319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042" h="6858000">
                  <a:moveTo>
                    <a:pt x="0" y="0"/>
                  </a:moveTo>
                  <a:lnTo>
                    <a:pt x="1142888" y="0"/>
                  </a:lnTo>
                  <a:lnTo>
                    <a:pt x="431904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2B846B-CCBD-AB41-BDEC-0D9FA759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4129279" cy="5254510"/>
          </a:xfrm>
        </p:spPr>
        <p:txBody>
          <a:bodyPr>
            <a:normAutofit/>
          </a:bodyPr>
          <a:lstStyle/>
          <a:p>
            <a:r>
              <a:rPr lang="en-US" sz="5200" dirty="0"/>
              <a:t>Kickstart &amp; Construction Roles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4C5512E-FD2C-4B92-B833-F9A910DB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867" y="4869875"/>
            <a:ext cx="3115450" cy="15065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8E35C5-73F9-43CB-A71B-D72B5ED6E992}"/>
              </a:ext>
            </a:extLst>
          </p:cNvPr>
          <p:cNvSpPr txBox="1"/>
          <p:nvPr/>
        </p:nvSpPr>
        <p:spPr>
          <a:xfrm>
            <a:off x="5978769" y="481614"/>
            <a:ext cx="5880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1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1B782A-AE74-4A9D-8CD4-1CE01F58F854}"/>
              </a:ext>
            </a:extLst>
          </p:cNvPr>
          <p:cNvSpPr txBox="1"/>
          <p:nvPr/>
        </p:nvSpPr>
        <p:spPr>
          <a:xfrm>
            <a:off x="5978769" y="1443841"/>
            <a:ext cx="588029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bg1"/>
                </a:solidFill>
              </a:rPr>
              <a:t>ECC has partnered with, DWP, SECTA and Moore Networking (the management company of the local construction shared apprenticeship service), for construction based roles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bg1"/>
                </a:solidFill>
              </a:rPr>
              <a:t>Candidates looking for construction placements will be referred by the DWP to SECTA and will receive fully funded IAG/H&amp;S training prior to starting Kickstart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bg1"/>
                </a:solidFill>
              </a:rPr>
              <a:t>Moore Networking will act as legal employer for Kickstart and will place candidates to suitable hosts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bg1"/>
                </a:solidFill>
              </a:rPr>
              <a:t>Moore Networking provide employability training and support candidates to transition onto apprenticeships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>
              <a:solidFill>
                <a:schemeClr val="bg1"/>
              </a:solidFill>
            </a:endParaRPr>
          </a:p>
          <a:p>
            <a:endParaRPr lang="en-GB" sz="21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085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97D490-7127-408B-874C-DAD83F77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5671185" cy="6858000"/>
            <a:chOff x="0" y="0"/>
            <a:chExt cx="470916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76EFB1-01CF-419F-ABF1-2AF02BBF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4709160" cy="6858000"/>
            </a:xfrm>
            <a:prstGeom prst="rect">
              <a:avLst/>
            </a:prstGeom>
            <a:solidFill>
              <a:schemeClr val="bg1">
                <a:alpha val="8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F9DEA15-78BD-4750-AA18-B9F28A6D5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3284331" cy="6858000"/>
            </a:xfrm>
            <a:custGeom>
              <a:avLst/>
              <a:gdLst>
                <a:gd name="connsiteX0" fmla="*/ 0 w 4319042"/>
                <a:gd name="connsiteY0" fmla="*/ 0 h 6858000"/>
                <a:gd name="connsiteX1" fmla="*/ 1142888 w 4319042"/>
                <a:gd name="connsiteY1" fmla="*/ 0 h 6858000"/>
                <a:gd name="connsiteX2" fmla="*/ 4319042 w 4319042"/>
                <a:gd name="connsiteY2" fmla="*/ 6858000 h 6858000"/>
                <a:gd name="connsiteX3" fmla="*/ 0 w 4319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042" h="6858000">
                  <a:moveTo>
                    <a:pt x="0" y="0"/>
                  </a:moveTo>
                  <a:lnTo>
                    <a:pt x="1142888" y="0"/>
                  </a:lnTo>
                  <a:lnTo>
                    <a:pt x="431904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2B846B-CCBD-AB41-BDEC-0D9FA759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4129279" cy="5254510"/>
          </a:xfrm>
        </p:spPr>
        <p:txBody>
          <a:bodyPr>
            <a:normAutofit/>
          </a:bodyPr>
          <a:lstStyle/>
          <a:p>
            <a:r>
              <a:rPr lang="en-US" sz="5200" dirty="0"/>
              <a:t>Next steps &amp; further information 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4C5512E-FD2C-4B92-B833-F9A910DB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867" y="4869875"/>
            <a:ext cx="3115450" cy="150651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A9D4625-D64E-4169-888E-FA825B2B91D9}"/>
              </a:ext>
            </a:extLst>
          </p:cNvPr>
          <p:cNvSpPr txBox="1"/>
          <p:nvPr/>
        </p:nvSpPr>
        <p:spPr>
          <a:xfrm>
            <a:off x="6264050" y="2209426"/>
            <a:ext cx="56711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>
                <a:solidFill>
                  <a:schemeClr val="bg1"/>
                </a:solidFill>
              </a:rPr>
              <a:t>For enquiries or to express interest in offering a placement please email:</a:t>
            </a:r>
          </a:p>
          <a:p>
            <a:endParaRPr lang="en-GB" sz="2100" dirty="0">
              <a:solidFill>
                <a:schemeClr val="bg1"/>
              </a:solidFill>
            </a:endParaRPr>
          </a:p>
          <a:p>
            <a:r>
              <a:rPr lang="en-GB" sz="21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kickstartessex@essex.gov.uk</a:t>
            </a:r>
            <a:endParaRPr lang="en-GB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93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C04D8C8797784D939F7DD0EBF84C43" ma:contentTypeVersion="12" ma:contentTypeDescription="Create a new document." ma:contentTypeScope="" ma:versionID="b37e42733ec376143d8d5e6bde4007dc">
  <xsd:schema xmlns:xsd="http://www.w3.org/2001/XMLSchema" xmlns:xs="http://www.w3.org/2001/XMLSchema" xmlns:p="http://schemas.microsoft.com/office/2006/metadata/properties" xmlns:ns3="36833d6c-1f4f-43c9-80ba-f86659fe7f91" xmlns:ns4="f34c21ad-c875-4176-bb80-585e5beec4a9" targetNamespace="http://schemas.microsoft.com/office/2006/metadata/properties" ma:root="true" ma:fieldsID="e76e3077d6c7545564dcb59293d5ca6f" ns3:_="" ns4:_="">
    <xsd:import namespace="36833d6c-1f4f-43c9-80ba-f86659fe7f91"/>
    <xsd:import namespace="f34c21ad-c875-4176-bb80-585e5beec4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833d6c-1f4f-43c9-80ba-f86659fe7f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4c21ad-c875-4176-bb80-585e5beec4a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AFD15D-7E91-460F-A892-B66F03DB7E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F3F57B7-E1EA-4590-B301-B4F94D3525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DC4586-EEF8-4FC4-99DB-4189089ED1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833d6c-1f4f-43c9-80ba-f86659fe7f91"/>
    <ds:schemaRef ds:uri="f34c21ad-c875-4176-bb80-585e5beec4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452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Apprenticeship Levy transfer – what is it and how does it work?</vt:lpstr>
      <vt:lpstr>Levy transfer – how does it work in Essex?</vt:lpstr>
      <vt:lpstr>Next steps &amp; further information </vt:lpstr>
      <vt:lpstr>Kickstart</vt:lpstr>
      <vt:lpstr>Kickstart– how does it work in Essex?</vt:lpstr>
      <vt:lpstr>Kickstart &amp; Construction Roles</vt:lpstr>
      <vt:lpstr>Next steps &amp; further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Levy transfer – what is it and how does it work?</dc:title>
  <dc:creator>Annette Hall - Commissioner for Skills Development</dc:creator>
  <cp:lastModifiedBy>Richard Bambridge - Commissioner for Skills Development</cp:lastModifiedBy>
  <cp:revision>7</cp:revision>
  <dcterms:created xsi:type="dcterms:W3CDTF">2020-09-28T16:24:47Z</dcterms:created>
  <dcterms:modified xsi:type="dcterms:W3CDTF">2020-10-12T14:39:17Z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d8be9e-c8d9-4b9c-bd40-2c27cc7ea2e6_Enabled">
    <vt:lpwstr>true</vt:lpwstr>
  </property>
  <property fmtid="{D5CDD505-2E9C-101B-9397-08002B2CF9AE}" pid="3" name="MSIP_Label_39d8be9e-c8d9-4b9c-bd40-2c27cc7ea2e6_SetDate">
    <vt:lpwstr>2020-09-28T16:29:17Z</vt:lpwstr>
  </property>
  <property fmtid="{D5CDD505-2E9C-101B-9397-08002B2CF9AE}" pid="4" name="MSIP_Label_39d8be9e-c8d9-4b9c-bd40-2c27cc7ea2e6_Method">
    <vt:lpwstr>Standard</vt:lpwstr>
  </property>
  <property fmtid="{D5CDD505-2E9C-101B-9397-08002B2CF9AE}" pid="5" name="MSIP_Label_39d8be9e-c8d9-4b9c-bd40-2c27cc7ea2e6_Name">
    <vt:lpwstr>39d8be9e-c8d9-4b9c-bd40-2c27cc7ea2e6</vt:lpwstr>
  </property>
  <property fmtid="{D5CDD505-2E9C-101B-9397-08002B2CF9AE}" pid="6" name="MSIP_Label_39d8be9e-c8d9-4b9c-bd40-2c27cc7ea2e6_SiteId">
    <vt:lpwstr>a8b4324f-155c-4215-a0f1-7ed8cc9a992f</vt:lpwstr>
  </property>
  <property fmtid="{D5CDD505-2E9C-101B-9397-08002B2CF9AE}" pid="7" name="MSIP_Label_39d8be9e-c8d9-4b9c-bd40-2c27cc7ea2e6_ActionId">
    <vt:lpwstr>e86aeb55-248d-4d97-8450-00005246049c</vt:lpwstr>
  </property>
  <property fmtid="{D5CDD505-2E9C-101B-9397-08002B2CF9AE}" pid="8" name="MSIP_Label_39d8be9e-c8d9-4b9c-bd40-2c27cc7ea2e6_ContentBits">
    <vt:lpwstr>0</vt:lpwstr>
  </property>
  <property fmtid="{D5CDD505-2E9C-101B-9397-08002B2CF9AE}" pid="9" name="ContentTypeId">
    <vt:lpwstr>0x010100FDC04D8C8797784D939F7DD0EBF84C43</vt:lpwstr>
  </property>
</Properties>
</file>